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137"/>
    <a:srgbClr val="252125"/>
    <a:srgbClr val="9C919D"/>
    <a:srgbClr val="E6E2E6"/>
    <a:srgbClr val="BDB6BE"/>
    <a:srgbClr val="DED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2040" y="-162"/>
      </p:cViewPr>
      <p:guideLst>
        <p:guide orient="horz" pos="89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gradFill>
          <a:gsLst>
            <a:gs pos="0">
              <a:srgbClr val="E6E2E6"/>
            </a:gs>
            <a:gs pos="100000">
              <a:srgbClr val="BDB6BE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096963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11999" y="325211"/>
            <a:ext cx="2058670" cy="498475"/>
            <a:chOff x="2133600" y="914400"/>
            <a:chExt cx="2058670" cy="498475"/>
          </a:xfrm>
        </p:grpSpPr>
        <p:pic>
          <p:nvPicPr>
            <p:cNvPr id="8" name="textured background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139"/>
            <a:stretch/>
          </p:blipFill>
          <p:spPr bwMode="auto">
            <a:xfrm>
              <a:off x="2133600" y="914400"/>
              <a:ext cx="2058670" cy="4953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aw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365" y="962025"/>
              <a:ext cx="407670" cy="401955"/>
            </a:xfrm>
            <a:prstGeom prst="rect">
              <a:avLst/>
            </a:prstGeom>
          </p:spPr>
        </p:pic>
        <p:sp>
          <p:nvSpPr>
            <p:cNvPr id="10" name="logo text" descr="Recycled paper"/>
            <p:cNvSpPr>
              <a:spLocks noChangeArrowheads="1"/>
            </p:cNvSpPr>
            <p:nvPr/>
          </p:nvSpPr>
          <p:spPr bwMode="auto">
            <a:xfrm>
              <a:off x="2135505" y="915035"/>
              <a:ext cx="2055495" cy="4978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rot="0" vert="horz" wrap="square" lIns="137160" tIns="54864" rIns="201168" bIns="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>
                  <a:solidFill>
                    <a:srgbClr val="FFFFFF"/>
                  </a:solidFill>
                  <a:effectLst>
                    <a:outerShdw blurRad="50800" dist="38100" dir="2700000" algn="tl">
                      <a:srgbClr val="000000">
                        <a:alpha val="40000"/>
                      </a:srgbClr>
                    </a:outerShdw>
                  </a:effectLst>
                  <a:latin typeface="Helvetica"/>
                  <a:ea typeface="Times New Roman"/>
                  <a:cs typeface="Calibri"/>
                </a:rPr>
                <a:t>Hebrew Lion</a:t>
              </a:r>
              <a:endParaRPr lang="en-US" sz="1200">
                <a:effectLst/>
                <a:latin typeface="Tahoma"/>
                <a:ea typeface="Times New Roman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>
                  <a:solidFill>
                    <a:srgbClr val="FFFFFF"/>
                  </a:solidFill>
                  <a:effectLst>
                    <a:outerShdw blurRad="50800" dist="38100" dir="2700000" algn="tl">
                      <a:srgbClr val="000000">
                        <a:alpha val="40000"/>
                      </a:srgbClr>
                    </a:outerShdw>
                  </a:effectLst>
                  <a:latin typeface="Helvetica"/>
                  <a:ea typeface="Times New Roman"/>
                  <a:cs typeface="Calibri"/>
                </a:rPr>
                <a:t>Hebrew Language Instruction</a:t>
              </a:r>
              <a:endParaRPr lang="en-US" sz="1200">
                <a:effectLst/>
                <a:latin typeface="Tahoma"/>
                <a:ea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8072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1B22-3970-4A07-9AF2-4AE80771B0D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617D-8C64-41CE-9480-1211A4EA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28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1B22-3970-4A07-9AF2-4AE80771B0D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617D-8C64-41CE-9480-1211A4EA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52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1B22-3970-4A07-9AF2-4AE80771B0D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617D-8C64-41CE-9480-1211A4EA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16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1B22-3970-4A07-9AF2-4AE80771B0D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617D-8C64-41CE-9480-1211A4EA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2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1B22-3970-4A07-9AF2-4AE80771B0D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617D-8C64-41CE-9480-1211A4EA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96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1B22-3970-4A07-9AF2-4AE80771B0D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617D-8C64-41CE-9480-1211A4EA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59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1B22-3970-4A07-9AF2-4AE80771B0D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617D-8C64-41CE-9480-1211A4EA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7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1B22-3970-4A07-9AF2-4AE80771B0D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617D-8C64-41CE-9480-1211A4EA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7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1B22-3970-4A07-9AF2-4AE80771B0D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617D-8C64-41CE-9480-1211A4EA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54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1B22-3970-4A07-9AF2-4AE80771B0D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617D-8C64-41CE-9480-1211A4EA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2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1B22-3970-4A07-9AF2-4AE80771B0D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617D-8C64-41CE-9480-1211A4EA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4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71B22-3970-4A07-9AF2-4AE80771B0D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8617D-8C64-41CE-9480-1211A4EA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5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9396619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e-IL" sz="3200" dirty="0" smtClean="0">
                          <a:effectLst/>
                        </a:rPr>
                        <a:t>עין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eye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i="1" dirty="0" smtClean="0">
                          <a:solidFill>
                            <a:srgbClr val="FFFF00"/>
                          </a:solidFill>
                          <a:effectLst/>
                        </a:rPr>
                        <a:t>A</a:t>
                      </a:r>
                      <a:r>
                        <a:rPr lang="en-US" sz="3200" i="1" dirty="0" smtClean="0">
                          <a:effectLst/>
                        </a:rPr>
                        <a:t>.YIN</a:t>
                      </a:r>
                      <a:endParaRPr lang="en-US" sz="3200" i="1" dirty="0" smtClean="0">
                        <a:effectLst/>
                      </a:endParaRP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204" y="1427163"/>
            <a:ext cx="3471591" cy="226328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76599" y="5043713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FF66FF"/>
                </a:solidFill>
                <a:effectLst/>
                <a:latin typeface="Tahoma"/>
                <a:ea typeface="Tahoma"/>
                <a:cs typeface="Tahoma"/>
              </a:rPr>
              <a:t>♀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8553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0576320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e-IL" sz="3200" dirty="0" smtClean="0">
                          <a:effectLst/>
                        </a:rPr>
                        <a:t>פלאפל 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falafel 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i="1" dirty="0" smtClean="0">
                          <a:effectLst/>
                        </a:rPr>
                        <a:t>FA.</a:t>
                      </a:r>
                      <a:r>
                        <a:rPr lang="en-US" sz="3200" i="1" dirty="0" smtClean="0">
                          <a:solidFill>
                            <a:srgbClr val="FFFF00"/>
                          </a:solidFill>
                          <a:effectLst/>
                        </a:rPr>
                        <a:t>LA</a:t>
                      </a:r>
                      <a:r>
                        <a:rPr lang="en-US" sz="3200" i="1" dirty="0" smtClean="0">
                          <a:effectLst/>
                        </a:rPr>
                        <a:t>.FEL 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89434" y="5022791"/>
            <a:ext cx="2590800" cy="6668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970" y="1848076"/>
            <a:ext cx="4301727" cy="172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23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4112151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e-IL" sz="3200" dirty="0" smtClean="0">
                          <a:effectLst/>
                        </a:rPr>
                        <a:t>פיתה 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pita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1" dirty="0" smtClean="0">
                          <a:solidFill>
                            <a:srgbClr val="FFFF00"/>
                          </a:solidFill>
                          <a:effectLst/>
                        </a:rPr>
                        <a:t>PI</a:t>
                      </a:r>
                      <a:r>
                        <a:rPr lang="en-US" sz="3200" i="1" dirty="0" smtClean="0">
                          <a:effectLst/>
                        </a:rPr>
                        <a:t>.TA 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https://c2.staticflickr.com/4/3578/3834299689_8003c93f6e_z.jpg?zz=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8886" y="1547530"/>
            <a:ext cx="3386228" cy="2251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307056" y="5010121"/>
            <a:ext cx="2590800" cy="6477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FF66FF"/>
                </a:solidFill>
                <a:effectLst/>
                <a:latin typeface="Tahoma"/>
                <a:ea typeface="Tahoma"/>
                <a:cs typeface="Tahoma"/>
              </a:rPr>
              <a:t>♀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0163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8434145"/>
              </p:ext>
            </p:extLst>
          </p:nvPr>
        </p:nvGraphicFramePr>
        <p:xfrm>
          <a:off x="2743199" y="5029200"/>
          <a:ext cx="3643087" cy="1645920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643087"/>
              </a:tblGrid>
              <a:tr h="164592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e-IL" sz="3200" dirty="0" smtClean="0">
                          <a:effectLst/>
                        </a:rPr>
                        <a:t>פלאפל בפיתה 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falafel in a pita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i="1" dirty="0" smtClean="0">
                          <a:effectLst/>
                        </a:rPr>
                        <a:t>FA.</a:t>
                      </a:r>
                      <a:r>
                        <a:rPr lang="en-US" sz="3200" i="1" dirty="0" smtClean="0">
                          <a:solidFill>
                            <a:srgbClr val="FFFF00"/>
                          </a:solidFill>
                          <a:effectLst/>
                        </a:rPr>
                        <a:t>LA</a:t>
                      </a:r>
                      <a:r>
                        <a:rPr lang="en-US" sz="3200" i="1" dirty="0" smtClean="0">
                          <a:effectLst/>
                        </a:rPr>
                        <a:t>.FEL  B.</a:t>
                      </a:r>
                      <a:r>
                        <a:rPr lang="en-US" sz="3200" i="1" dirty="0" smtClean="0">
                          <a:solidFill>
                            <a:srgbClr val="FFFF00"/>
                          </a:solidFill>
                          <a:effectLst/>
                        </a:rPr>
                        <a:t>PI</a:t>
                      </a:r>
                      <a:r>
                        <a:rPr lang="en-US" sz="3200" i="1" dirty="0" smtClean="0">
                          <a:effectLst/>
                        </a:rPr>
                        <a:t>.TA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72229" y="5022791"/>
            <a:ext cx="3108005" cy="6668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551158"/>
            <a:ext cx="4872037" cy="2220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78456" y="5010120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FF66FF"/>
                </a:solidFill>
                <a:effectLst/>
                <a:latin typeface="Tahoma"/>
                <a:ea typeface="Tahoma"/>
                <a:cs typeface="Tahoma"/>
              </a:rPr>
              <a:t>♀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9693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6559040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e-IL" sz="3200" dirty="0" smtClean="0">
                          <a:effectLst/>
                        </a:rPr>
                        <a:t>אף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nose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i="1" dirty="0" smtClean="0">
                          <a:effectLst/>
                        </a:rPr>
                        <a:t>AF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381125"/>
            <a:ext cx="24003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89434" y="5022791"/>
            <a:ext cx="2590800" cy="7112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0731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447049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e-IL" sz="3200" dirty="0" smtClean="0">
                          <a:effectLst/>
                        </a:rPr>
                        <a:t>ענף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branch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i="1" dirty="0" smtClean="0">
                          <a:effectLst/>
                        </a:rPr>
                        <a:t>A.</a:t>
                      </a:r>
                      <a:r>
                        <a:rPr lang="en-US" sz="3200" i="1" dirty="0" smtClean="0">
                          <a:solidFill>
                            <a:srgbClr val="FFFF00"/>
                          </a:solidFill>
                          <a:effectLst/>
                        </a:rPr>
                        <a:t>NAF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89434" y="5022791"/>
            <a:ext cx="2590800" cy="7112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8943" y="1078153"/>
            <a:ext cx="3186113" cy="2759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441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6058072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e-IL" sz="3200" dirty="0" smtClean="0">
                          <a:effectLst/>
                        </a:rPr>
                        <a:t>מנוף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crane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i="1" dirty="0" smtClean="0">
                          <a:effectLst/>
                        </a:rPr>
                        <a:t>MA.</a:t>
                      </a:r>
                      <a:r>
                        <a:rPr lang="en-US" sz="3200" i="1" dirty="0" smtClean="0">
                          <a:solidFill>
                            <a:srgbClr val="FFFF00"/>
                          </a:solidFill>
                          <a:effectLst/>
                        </a:rPr>
                        <a:t>NOF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89434" y="5022791"/>
            <a:ext cx="2590800" cy="7112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  <p:pic>
        <p:nvPicPr>
          <p:cNvPr id="7" name="Picture 6" descr="C:\Users\The Queen\AppData\Local\Microsoft\Windows\Temporary Internet Files\Content.IE5\QKDBMLEV\MP900390181[1].jpg"/>
          <p:cNvPicPr/>
          <p:nvPr/>
        </p:nvPicPr>
        <p:blipFill rotWithShape="1">
          <a:blip r:embed="rId2"/>
          <a:srcRect l="6925"/>
          <a:stretch/>
        </p:blipFill>
        <p:spPr bwMode="auto">
          <a:xfrm>
            <a:off x="3381375" y="957022"/>
            <a:ext cx="2381249" cy="357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654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3065310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e-IL" sz="3200" dirty="0" smtClean="0">
                          <a:effectLst/>
                        </a:rPr>
                        <a:t>תוף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drum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i="1" dirty="0" smtClean="0">
                          <a:effectLst/>
                        </a:rPr>
                        <a:t>TOF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89434" y="5022791"/>
            <a:ext cx="2590800" cy="7112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 t="4730" b="3378"/>
          <a:stretch>
            <a:fillRect/>
          </a:stretch>
        </p:blipFill>
        <p:spPr bwMode="auto">
          <a:xfrm>
            <a:off x="3332162" y="1625968"/>
            <a:ext cx="2479675" cy="258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510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5974039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e-IL" sz="3200" dirty="0" smtClean="0">
                          <a:effectLst/>
                        </a:rPr>
                        <a:t>צב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turtle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i="1" dirty="0" smtClean="0">
                          <a:effectLst/>
                        </a:rPr>
                        <a:t>TSAV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89434" y="5022791"/>
            <a:ext cx="2590800" cy="7112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  <p:pic>
        <p:nvPicPr>
          <p:cNvPr id="7" name="Picture 6" descr="C:\Users\The Queen\AppData\Local\Microsoft\Windows\Temporary Internet Files\Content.IE5\YCOI7ABO\MC900057952[1].wm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1674321"/>
            <a:ext cx="2736984" cy="223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049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2506759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e-IL" sz="3200" dirty="0" smtClean="0">
                          <a:effectLst/>
                        </a:rPr>
                        <a:t>צל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shadow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i="1" dirty="0" smtClean="0">
                          <a:effectLst/>
                        </a:rPr>
                        <a:t>TSEL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89434" y="5022791"/>
            <a:ext cx="2590800" cy="7112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  <p:pic>
        <p:nvPicPr>
          <p:cNvPr id="5" name="Picture 4" descr="C:\Users\The Queen\AppData\Local\Microsoft\Windows\Temporary Internet Files\Content.IE5\UQ6MGL6E\MP900386063[1]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3787" y="1427163"/>
            <a:ext cx="41364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60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5248485"/>
              </p:ext>
            </p:extLst>
          </p:nvPr>
        </p:nvGraphicFramePr>
        <p:xfrm>
          <a:off x="2705099" y="5029200"/>
          <a:ext cx="3724276" cy="1645920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724276"/>
              </a:tblGrid>
              <a:tr h="164592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e-IL" sz="3200" dirty="0" smtClean="0">
                          <a:effectLst/>
                        </a:rPr>
                        <a:t>צבע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color, crayon, paint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i="1" dirty="0" smtClean="0">
                          <a:solidFill>
                            <a:srgbClr val="FFFF00"/>
                          </a:solidFill>
                          <a:effectLst/>
                        </a:rPr>
                        <a:t>TSE</a:t>
                      </a:r>
                      <a:r>
                        <a:rPr lang="en-US" sz="3200" i="1" dirty="0" smtClean="0">
                          <a:effectLst/>
                        </a:rPr>
                        <a:t>.VA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809875" y="5022791"/>
            <a:ext cx="3070359" cy="7112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  <p:pic>
        <p:nvPicPr>
          <p:cNvPr id="7" name="Picture 6" descr="C:\Users\The Queen\AppData\Local\Microsoft\Windows\Temporary Internet Files\Content.IE5\QKDBMLEV\MC900013073[1].wm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5725" y="1714370"/>
            <a:ext cx="1352550" cy="215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617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3903870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e-IL" sz="3200" dirty="0" smtClean="0">
                          <a:effectLst/>
                        </a:rPr>
                        <a:t>עיגול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circle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i="1" dirty="0" smtClean="0">
                          <a:effectLst/>
                        </a:rPr>
                        <a:t>I.</a:t>
                      </a:r>
                      <a:r>
                        <a:rPr lang="en-US" sz="3200" i="1" dirty="0" smtClean="0">
                          <a:solidFill>
                            <a:srgbClr val="FFFF00"/>
                          </a:solidFill>
                          <a:effectLst/>
                        </a:rPr>
                        <a:t>GUL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113541" y="1427163"/>
            <a:ext cx="2916918" cy="2916918"/>
          </a:xfrm>
          <a:prstGeom prst="ellips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89434" y="502279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3909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8084622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e-IL" sz="3200" dirty="0" smtClean="0">
                          <a:effectLst/>
                        </a:rPr>
                        <a:t>צלע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rib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i="1" dirty="0" smtClean="0">
                          <a:solidFill>
                            <a:srgbClr val="FFFF00"/>
                          </a:solidFill>
                          <a:effectLst/>
                        </a:rPr>
                        <a:t>TSE</a:t>
                      </a:r>
                      <a:r>
                        <a:rPr lang="en-US" sz="3200" i="1" dirty="0" smtClean="0">
                          <a:effectLst/>
                        </a:rPr>
                        <a:t>.LA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89434" y="5022791"/>
            <a:ext cx="2590800" cy="7112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  <p:pic>
        <p:nvPicPr>
          <p:cNvPr id="7" name="Picture 6" descr="http://pixabay.com/static/uploads/photo/2014/04/02/17/06/rib-cage-307958_640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5995" y="1704130"/>
            <a:ext cx="2112010" cy="2160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flipH="1">
            <a:off x="5308734" y="2663825"/>
            <a:ext cx="1089660" cy="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462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290525"/>
              </p:ext>
            </p:extLst>
          </p:nvPr>
        </p:nvGraphicFramePr>
        <p:xfrm>
          <a:off x="2705099" y="4505325"/>
          <a:ext cx="3724276" cy="2103120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724276"/>
              </a:tblGrid>
              <a:tr h="164592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e-IL" sz="3200" dirty="0" smtClean="0">
                          <a:effectLst/>
                        </a:rPr>
                        <a:t>צבר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prickly pear cactus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native Israeli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i="1" dirty="0" smtClean="0">
                          <a:solidFill>
                            <a:srgbClr val="FFFF00"/>
                          </a:solidFill>
                          <a:effectLst/>
                        </a:rPr>
                        <a:t>TSA</a:t>
                      </a:r>
                      <a:r>
                        <a:rPr lang="en-US" sz="3200" i="1" dirty="0" smtClean="0">
                          <a:effectLst/>
                        </a:rPr>
                        <a:t>.BAR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809875" y="4498916"/>
            <a:ext cx="3070359" cy="7112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  <p:pic>
        <p:nvPicPr>
          <p:cNvPr id="5" name="Picture 4" descr="http://upload.wikimedia.org/wikipedia/he/9/97/%D7%91%D7%A0%D7%99_%D7%95%D7%95%D7%93%D7%95_%D7%96%D7%94%D7%95%D7%A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8700" y="1531163"/>
            <a:ext cx="2006600" cy="277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640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8021623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e-IL" sz="3200" dirty="0" smtClean="0">
                          <a:effectLst/>
                        </a:rPr>
                        <a:t>חץ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arrow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i="1" dirty="0" smtClean="0">
                          <a:effectLst/>
                        </a:rPr>
                        <a:t>KHETS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89434" y="5022791"/>
            <a:ext cx="2590800" cy="7112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  <p:pic>
        <p:nvPicPr>
          <p:cNvPr id="10" name="Picture 9" descr="C:\Users\The Queen\AppData\Local\Microsoft\Windows\Temporary Internet Files\Content.IE5\YB1A4U3T\MC900391150[1].wm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7390" y="1695450"/>
            <a:ext cx="3526550" cy="139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385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5177356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e-IL" sz="3200" dirty="0" smtClean="0">
                          <a:effectLst/>
                        </a:rPr>
                        <a:t>נץ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hawk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i="1" dirty="0" smtClean="0">
                          <a:effectLst/>
                        </a:rPr>
                        <a:t>NETS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89434" y="5022791"/>
            <a:ext cx="2590800" cy="7112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  <p:pic>
        <p:nvPicPr>
          <p:cNvPr id="5" name="Picture 4" descr="C:\Users\The Queen\AppData\Local\Microsoft\Windows\Temporary Internet Files\Content.IE5\UQ6MGL6E\MC900057358[1].wm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9110" y="1533525"/>
            <a:ext cx="4185548" cy="222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408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479138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e-IL" sz="3200" dirty="0" smtClean="0">
                          <a:effectLst/>
                        </a:rPr>
                        <a:t>חומץ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vinegar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i="1" dirty="0" smtClean="0">
                          <a:solidFill>
                            <a:srgbClr val="FFFF00"/>
                          </a:solidFill>
                          <a:effectLst/>
                        </a:rPr>
                        <a:t>KHO</a:t>
                      </a:r>
                      <a:r>
                        <a:rPr lang="en-US" sz="3200" i="1" dirty="0" smtClean="0">
                          <a:effectLst/>
                        </a:rPr>
                        <a:t>.METS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89434" y="5022791"/>
            <a:ext cx="2590800" cy="7112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  <p:pic>
        <p:nvPicPr>
          <p:cNvPr id="8" name="Picture 7" descr="C:\Users\The Queen\AppData\Local\Microsoft\Windows\Temporary Internet Files\Content.IE5\QKDBMLEV\MC900348951[1].wmf"/>
          <p:cNvPicPr/>
          <p:nvPr/>
        </p:nvPicPr>
        <p:blipFill>
          <a:blip r:embed="rId2"/>
          <a:srcRect b="2155"/>
          <a:stretch>
            <a:fillRect/>
          </a:stretch>
        </p:blipFill>
        <p:spPr bwMode="auto">
          <a:xfrm>
            <a:off x="3467100" y="1422743"/>
            <a:ext cx="1427480" cy="283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978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1708995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e-IL" sz="3200" dirty="0" smtClean="0">
                          <a:effectLst/>
                        </a:rPr>
                        <a:t>עציץ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flower pot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i="1" dirty="0" smtClean="0">
                          <a:effectLst/>
                        </a:rPr>
                        <a:t>A.</a:t>
                      </a:r>
                      <a:r>
                        <a:rPr lang="en-US" sz="3200" i="1" dirty="0" smtClean="0">
                          <a:solidFill>
                            <a:srgbClr val="FFFF00"/>
                          </a:solidFill>
                          <a:effectLst/>
                        </a:rPr>
                        <a:t>TSITS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89434" y="5022791"/>
            <a:ext cx="2590800" cy="7112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  <p:pic>
        <p:nvPicPr>
          <p:cNvPr id="7" name="Picture 6" descr="C:\Users\The Queen\AppData\Local\Microsoft\Windows\Temporary Internet Files\Content.IE5\UQ6MGL6E\MC900335412[1].wm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7572" y="1809751"/>
            <a:ext cx="2296423" cy="200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391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2190973"/>
              </p:ext>
            </p:extLst>
          </p:nvPr>
        </p:nvGraphicFramePr>
        <p:xfrm>
          <a:off x="3276600" y="4572000"/>
          <a:ext cx="2560320" cy="2103120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e-IL" sz="3200" dirty="0" smtClean="0">
                          <a:effectLst/>
                        </a:rPr>
                        <a:t>קוף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monkey, ape,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eye of needle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i="1" dirty="0" smtClean="0">
                          <a:effectLst/>
                        </a:rPr>
                        <a:t>KOF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89434" y="4600575"/>
            <a:ext cx="2590800" cy="11334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  <p:pic>
        <p:nvPicPr>
          <p:cNvPr id="10" name="Picture 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3755" y="1314450"/>
            <a:ext cx="2647807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Users\The Queen\AppData\Local\Microsoft\Windows\Temporary Internet Files\Content.IE5\UQ6MGL6E\MC900013051[1].wmf"/>
          <p:cNvPicPr/>
          <p:nvPr/>
        </p:nvPicPr>
        <p:blipFill rotWithShape="1">
          <a:blip r:embed="rId3"/>
          <a:srcRect l="-3122" t="48201" r="1" b="7610"/>
          <a:stretch/>
        </p:blipFill>
        <p:spPr bwMode="auto">
          <a:xfrm rot="6573629">
            <a:off x="3795492" y="2380370"/>
            <a:ext cx="1735966" cy="955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The Queen\AppData\Local\Microsoft\Windows\Temporary Internet Files\Content.IE5\UQ6MGL6E\MC900013051[1].wmf"/>
          <p:cNvPicPr/>
          <p:nvPr/>
        </p:nvPicPr>
        <p:blipFill rotWithShape="1">
          <a:blip r:embed="rId3"/>
          <a:srcRect l="-3122" t="14531" r="1" b="74878"/>
          <a:stretch/>
        </p:blipFill>
        <p:spPr bwMode="auto">
          <a:xfrm rot="6573629">
            <a:off x="4750633" y="3083588"/>
            <a:ext cx="1735966" cy="22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flipH="1">
            <a:off x="4813159" y="2238375"/>
            <a:ext cx="2406791" cy="51117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22653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7691786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e-IL" sz="3200" dirty="0" smtClean="0">
                          <a:effectLst/>
                        </a:rPr>
                        <a:t>קוץ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thorn, thistle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i="1" dirty="0" smtClean="0">
                          <a:effectLst/>
                        </a:rPr>
                        <a:t>KOTS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89434" y="5022791"/>
            <a:ext cx="2590800" cy="7112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8517"/>
          <a:stretch/>
        </p:blipFill>
        <p:spPr bwMode="auto">
          <a:xfrm>
            <a:off x="3457576" y="1403038"/>
            <a:ext cx="2202180" cy="27155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280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45" b="-1"/>
          <a:stretch/>
        </p:blipFill>
        <p:spPr bwMode="auto">
          <a:xfrm>
            <a:off x="1260862" y="1427163"/>
            <a:ext cx="6762750" cy="302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0953282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e-IL" sz="3200" dirty="0" smtClean="0">
                          <a:effectLst/>
                        </a:rPr>
                        <a:t>קרן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ray, horn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i="1" dirty="0" smtClean="0">
                          <a:solidFill>
                            <a:srgbClr val="FFFF00"/>
                          </a:solidFill>
                          <a:effectLst/>
                        </a:rPr>
                        <a:t>KE</a:t>
                      </a:r>
                      <a:r>
                        <a:rPr lang="en-US" sz="3200" i="1" dirty="0" smtClean="0">
                          <a:effectLst/>
                        </a:rPr>
                        <a:t>.REN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 descr="http://upload.wikimedia.org/wikipedia/commons/d/de/Capra_ibex_ibex_%E2%80%93_01.jpg"/>
          <p:cNvPicPr/>
          <p:nvPr/>
        </p:nvPicPr>
        <p:blipFill>
          <a:blip r:embed="rId3"/>
          <a:srcRect l="18152" t="10400" r="14292"/>
          <a:stretch>
            <a:fillRect/>
          </a:stretch>
        </p:blipFill>
        <p:spPr bwMode="auto">
          <a:xfrm>
            <a:off x="161926" y="3194670"/>
            <a:ext cx="2610802" cy="231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The Queen\AppData\Local\Microsoft\Windows\Temporary Internet Files\Content.IE5\YB1A4U3T\MP900385789[1].jpg"/>
          <p:cNvPicPr/>
          <p:nvPr/>
        </p:nvPicPr>
        <p:blipFill>
          <a:blip r:embed="rId4"/>
          <a:srcRect t="21505" b="24731"/>
          <a:stretch>
            <a:fillRect/>
          </a:stretch>
        </p:blipFill>
        <p:spPr bwMode="auto">
          <a:xfrm rot="6509423">
            <a:off x="7139304" y="4335970"/>
            <a:ext cx="2242820" cy="85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276600" y="5051366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FF66FF"/>
                </a:solidFill>
                <a:effectLst/>
                <a:latin typeface="Tahoma"/>
                <a:ea typeface="Tahoma"/>
                <a:cs typeface="Tahoma"/>
              </a:rPr>
              <a:t>♀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6316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5582157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e-IL" sz="3200" dirty="0" smtClean="0">
                          <a:effectLst/>
                        </a:rPr>
                        <a:t>ראש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head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i="1" dirty="0" smtClean="0">
                          <a:effectLst/>
                        </a:rPr>
                        <a:t>ROSH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89434" y="5022791"/>
            <a:ext cx="2590800" cy="7112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  <p:pic>
        <p:nvPicPr>
          <p:cNvPr id="7" name="Picture 6"/>
          <p:cNvPicPr/>
          <p:nvPr/>
        </p:nvPicPr>
        <p:blipFill>
          <a:blip r:embed="rId2"/>
          <a:srcRect l="28152" t="-2514" r="52121" b="85083"/>
          <a:stretch>
            <a:fillRect/>
          </a:stretch>
        </p:blipFill>
        <p:spPr bwMode="auto">
          <a:xfrm rot="2707498">
            <a:off x="3383255" y="1612166"/>
            <a:ext cx="2403157" cy="221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899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8657150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e-IL" sz="3200" dirty="0" smtClean="0">
                          <a:effectLst/>
                        </a:rPr>
                        <a:t>עגיל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earring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i="1" dirty="0" smtClean="0">
                          <a:effectLst/>
                        </a:rPr>
                        <a:t>A.</a:t>
                      </a:r>
                      <a:r>
                        <a:rPr lang="en-US" sz="3200" i="1" dirty="0" smtClean="0">
                          <a:solidFill>
                            <a:srgbClr val="FFFF00"/>
                          </a:solidFill>
                          <a:effectLst/>
                        </a:rPr>
                        <a:t>GIL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http://www.acatlan.unam.mx/medicos/imagenes/48.jpg"/>
          <p:cNvPicPr/>
          <p:nvPr/>
        </p:nvPicPr>
        <p:blipFill>
          <a:blip r:embed="rId2"/>
          <a:srcRect t="12637"/>
          <a:stretch>
            <a:fillRect/>
          </a:stretch>
        </p:blipFill>
        <p:spPr bwMode="auto">
          <a:xfrm>
            <a:off x="3453583" y="1427163"/>
            <a:ext cx="2236833" cy="2605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89434" y="5022791"/>
            <a:ext cx="2590800" cy="6668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094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5777465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e-IL" sz="3200" dirty="0" smtClean="0">
                          <a:effectLst/>
                        </a:rPr>
                        <a:t>ראשן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tadpole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i="1" dirty="0" smtClean="0">
                          <a:effectLst/>
                        </a:rPr>
                        <a:t>RO.</a:t>
                      </a:r>
                      <a:r>
                        <a:rPr lang="en-US" sz="3200" i="1" dirty="0" smtClean="0">
                          <a:solidFill>
                            <a:srgbClr val="FFFF00"/>
                          </a:solidFill>
                          <a:effectLst/>
                        </a:rPr>
                        <a:t>SHAN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89434" y="5022791"/>
            <a:ext cx="2590800" cy="7112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  <p:pic>
        <p:nvPicPr>
          <p:cNvPr id="5" name="Picture 4" descr="C:\Users\The Queen\AppData\Local\Microsoft\Windows\Temporary Internet Files\Content.IE5\UQ6MGL6E\MC900329589[1].wm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18472119">
            <a:off x="3550895" y="1831457"/>
            <a:ext cx="2067878" cy="197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907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0791078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e-IL" sz="3200" dirty="0" smtClean="0">
                          <a:effectLst/>
                        </a:rPr>
                        <a:t>רגל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leg, foot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i="1" dirty="0" smtClean="0">
                          <a:solidFill>
                            <a:srgbClr val="FFFF00"/>
                          </a:solidFill>
                          <a:effectLst/>
                        </a:rPr>
                        <a:t>RE</a:t>
                      </a:r>
                      <a:r>
                        <a:rPr lang="en-US" sz="3200" i="1" dirty="0" smtClean="0">
                          <a:effectLst/>
                        </a:rPr>
                        <a:t>.GEL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76600" y="5073620"/>
            <a:ext cx="2590800" cy="8033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FF66FF"/>
                </a:solidFill>
                <a:effectLst/>
                <a:latin typeface="Tahoma"/>
                <a:ea typeface="Tahoma"/>
                <a:cs typeface="Tahoma"/>
              </a:rPr>
              <a:t>♀</a:t>
            </a:r>
            <a:endParaRPr lang="en-US" sz="3200" dirty="0"/>
          </a:p>
        </p:txBody>
      </p:sp>
      <p:pic>
        <p:nvPicPr>
          <p:cNvPr id="12" name="Picture 11"/>
          <p:cNvPicPr/>
          <p:nvPr/>
        </p:nvPicPr>
        <p:blipFill>
          <a:blip r:embed="rId2"/>
          <a:srcRect l="42991" t="53097" r="32132" b="13242"/>
          <a:stretch>
            <a:fillRect/>
          </a:stretch>
        </p:blipFill>
        <p:spPr bwMode="auto">
          <a:xfrm>
            <a:off x="3484076" y="1817689"/>
            <a:ext cx="1661498" cy="238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238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3081438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e-IL" sz="3200" dirty="0" smtClean="0">
                          <a:effectLst/>
                        </a:rPr>
                        <a:t>רוח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wind, spirit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i="1" dirty="0" smtClean="0">
                          <a:solidFill>
                            <a:srgbClr val="FFFF00"/>
                          </a:solidFill>
                          <a:effectLst/>
                        </a:rPr>
                        <a:t>RU</a:t>
                      </a:r>
                      <a:r>
                        <a:rPr lang="en-US" sz="3200" i="1" dirty="0" smtClean="0">
                          <a:effectLst/>
                        </a:rPr>
                        <a:t>.AKH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89434" y="5022791"/>
            <a:ext cx="2590800" cy="7112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7" y="1747839"/>
            <a:ext cx="3933825" cy="2419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42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757973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e-IL" sz="3200" dirty="0" smtClean="0">
                          <a:effectLst/>
                        </a:rPr>
                        <a:t>רעש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noise 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i="1" dirty="0" smtClean="0">
                          <a:solidFill>
                            <a:srgbClr val="FFFF00"/>
                          </a:solidFill>
                          <a:effectLst/>
                        </a:rPr>
                        <a:t>RA</a:t>
                      </a:r>
                      <a:r>
                        <a:rPr lang="en-US" sz="3200" i="1" dirty="0" smtClean="0">
                          <a:effectLst/>
                        </a:rPr>
                        <a:t>.ASH </a:t>
                      </a:r>
                      <a:endParaRPr lang="en-US" sz="3200" i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89434" y="5022791"/>
            <a:ext cx="2590800" cy="7112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  <p:pic>
        <p:nvPicPr>
          <p:cNvPr id="4" name="Picture 3" descr="C:\Users\The Queen\AppData\Local\Microsoft\Windows\Temporary Internet Files\Content.IE5\QKDBMLEV\MP900402101[1]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3700" y="2224726"/>
            <a:ext cx="3105467" cy="206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191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8567219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e-IL" sz="3200" dirty="0" smtClean="0">
                          <a:effectLst/>
                        </a:rPr>
                        <a:t>רעשן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noise maker 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i="1" dirty="0" smtClean="0">
                          <a:effectLst/>
                        </a:rPr>
                        <a:t>RA.A.</a:t>
                      </a:r>
                      <a:r>
                        <a:rPr lang="en-US" sz="3200" i="1" dirty="0" smtClean="0">
                          <a:solidFill>
                            <a:srgbClr val="FFFF00"/>
                          </a:solidFill>
                          <a:effectLst/>
                        </a:rPr>
                        <a:t>SHAN</a:t>
                      </a:r>
                      <a:r>
                        <a:rPr lang="en-US" sz="3200" dirty="0" smtClean="0">
                          <a:effectLst/>
                        </a:rPr>
                        <a:t> </a:t>
                      </a:r>
                      <a:endParaRPr lang="en-US" sz="3200" i="1" dirty="0" smtClean="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89434" y="5022791"/>
            <a:ext cx="2590800" cy="7112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  <p:pic>
        <p:nvPicPr>
          <p:cNvPr id="4" name="Picture 3" descr="https://c2.staticflickr.com/6/5546/10949649995_edbd55d4c6_h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5224" y="1666875"/>
            <a:ext cx="2801790" cy="327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168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6150259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e-IL" sz="3200" dirty="0" smtClean="0">
                          <a:effectLst/>
                        </a:rPr>
                        <a:t>שן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tooth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i="1" dirty="0" smtClean="0">
                          <a:effectLst/>
                        </a:rPr>
                        <a:t>SHEN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C:\Users\The Queen\AppData\Local\Microsoft\Windows\Temporary Internet Files\Content.IE5\UQ6MGL6E\MC900434821[1]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760" y="1971675"/>
            <a:ext cx="1808480" cy="180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76600" y="5073620"/>
            <a:ext cx="2590800" cy="8033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FF66FF"/>
                </a:solidFill>
                <a:effectLst/>
                <a:latin typeface="Tahoma"/>
                <a:ea typeface="Tahoma"/>
                <a:cs typeface="Tahoma"/>
              </a:rPr>
              <a:t>♀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7085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516559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e-IL" sz="3200" dirty="0" smtClean="0">
                          <a:effectLst/>
                        </a:rPr>
                        <a:t>שום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garlic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i="1" dirty="0" smtClean="0">
                          <a:effectLst/>
                        </a:rPr>
                        <a:t>SHUM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89434" y="5022791"/>
            <a:ext cx="2590800" cy="7112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  <p:pic>
        <p:nvPicPr>
          <p:cNvPr id="5" name="Picture 4" descr="C:\Users\The Queen\AppData\Local\Microsoft\Windows\Temporary Internet Files\Content.IE5\UQ6MGL6E\MC900333056[1].wm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1466" y="2038350"/>
            <a:ext cx="2101068" cy="171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814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233452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e-IL" sz="3200" dirty="0" smtClean="0">
                          <a:effectLst/>
                        </a:rPr>
                        <a:t>שמש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sun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i="1" dirty="0" smtClean="0">
                          <a:solidFill>
                            <a:srgbClr val="FFFF00"/>
                          </a:solidFill>
                          <a:effectLst/>
                        </a:rPr>
                        <a:t>SHE</a:t>
                      </a:r>
                      <a:r>
                        <a:rPr lang="en-US" sz="3200" i="1" dirty="0" smtClean="0">
                          <a:effectLst/>
                        </a:rPr>
                        <a:t>.MESH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76600" y="5073620"/>
            <a:ext cx="2590800" cy="8033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FF66FF"/>
                </a:solidFill>
                <a:effectLst/>
                <a:latin typeface="Tahoma"/>
                <a:ea typeface="Tahoma"/>
                <a:cs typeface="Tahoma"/>
              </a:rPr>
              <a:t>♀</a:t>
            </a:r>
            <a:endParaRPr lang="en-US" sz="3200" dirty="0"/>
          </a:p>
        </p:txBody>
      </p:sp>
      <p:pic>
        <p:nvPicPr>
          <p:cNvPr id="5" name="Picture 4" descr="C:\Users\The Queen\AppData\Local\Microsoft\Windows\Temporary Internet Files\Content.IE5\GSOYW67R\MC900440405[1]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495425"/>
            <a:ext cx="2450465" cy="245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328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5675578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e-IL" sz="3200" dirty="0" smtClean="0">
                          <a:effectLst/>
                        </a:rPr>
                        <a:t>שפה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lip, language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i="1" dirty="0" smtClean="0">
                          <a:effectLst/>
                        </a:rPr>
                        <a:t>SA.</a:t>
                      </a:r>
                      <a:r>
                        <a:rPr lang="en-US" sz="3200" i="1" dirty="0" smtClean="0">
                          <a:solidFill>
                            <a:srgbClr val="FFFF00"/>
                          </a:solidFill>
                          <a:effectLst/>
                        </a:rPr>
                        <a:t>FA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76600" y="5073620"/>
            <a:ext cx="2590800" cy="8033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FF66FF"/>
                </a:solidFill>
                <a:effectLst/>
                <a:latin typeface="Tahoma"/>
                <a:ea typeface="Tahoma"/>
                <a:cs typeface="Tahoma"/>
              </a:rPr>
              <a:t>♀</a:t>
            </a:r>
            <a:endParaRPr lang="en-US" sz="3200" dirty="0"/>
          </a:p>
        </p:txBody>
      </p:sp>
      <p:pic>
        <p:nvPicPr>
          <p:cNvPr id="8" name="Picture 7" descr="C:\Users\The Queen\AppData\Local\Microsoft\Windows\Temporary Internet Files\Content.IE5\1FWBTEAN\MP900427586[1].jpg"/>
          <p:cNvPicPr/>
          <p:nvPr/>
        </p:nvPicPr>
        <p:blipFill>
          <a:blip r:embed="rId2"/>
          <a:srcRect l="12890" t="37064" r="38294" b="14341"/>
          <a:stretch>
            <a:fillRect/>
          </a:stretch>
        </p:blipFill>
        <p:spPr bwMode="auto">
          <a:xfrm>
            <a:off x="3217227" y="2157755"/>
            <a:ext cx="2709545" cy="179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612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7974351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e-IL" sz="3200" dirty="0" smtClean="0">
                          <a:effectLst/>
                        </a:rPr>
                        <a:t>שמלה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dress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i="1" dirty="0" smtClean="0">
                          <a:effectLst/>
                        </a:rPr>
                        <a:t>SIM.</a:t>
                      </a:r>
                      <a:r>
                        <a:rPr lang="en-US" sz="3200" i="1" dirty="0" smtClean="0">
                          <a:solidFill>
                            <a:srgbClr val="FFFF00"/>
                          </a:solidFill>
                          <a:effectLst/>
                        </a:rPr>
                        <a:t>LA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76600" y="5073620"/>
            <a:ext cx="2590800" cy="8033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FF66FF"/>
                </a:solidFill>
                <a:effectLst/>
                <a:latin typeface="Tahoma"/>
                <a:ea typeface="Tahoma"/>
                <a:cs typeface="Tahoma"/>
              </a:rPr>
              <a:t>♀</a:t>
            </a:r>
            <a:endParaRPr lang="en-US" sz="3200" dirty="0"/>
          </a:p>
        </p:txBody>
      </p:sp>
      <p:pic>
        <p:nvPicPr>
          <p:cNvPr id="5" name="Picture 4" descr="C:\Users\The Queen\AppData\Local\Microsoft\Windows\Temporary Internet Files\Content.IE5\1FWBTEAN\MC900435442[1].wmf"/>
          <p:cNvPicPr/>
          <p:nvPr/>
        </p:nvPicPr>
        <p:blipFill>
          <a:blip r:embed="rId2"/>
          <a:srcRect l="17832" t="16031" r="32089"/>
          <a:stretch>
            <a:fillRect/>
          </a:stretch>
        </p:blipFill>
        <p:spPr bwMode="auto">
          <a:xfrm>
            <a:off x="3883819" y="1427163"/>
            <a:ext cx="1376362" cy="343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966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887927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e-IL" sz="3200" dirty="0" smtClean="0">
                          <a:effectLst/>
                        </a:rPr>
                        <a:t>עוף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fowl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i="1" dirty="0" smtClean="0">
                          <a:effectLst/>
                        </a:rPr>
                        <a:t>OF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89434" y="5022791"/>
            <a:ext cx="2590800" cy="6668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 l="5660" r="11950" b="20833"/>
          <a:stretch>
            <a:fillRect/>
          </a:stretch>
        </p:blipFill>
        <p:spPr bwMode="auto">
          <a:xfrm>
            <a:off x="3711589" y="2017486"/>
            <a:ext cx="2776296" cy="161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The Queen\AppData\Local\Microsoft\Windows\Temporary Internet Files\Content.IE5\QKDBMLEV\MC900038516[1].wm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2320" y="1159145"/>
            <a:ext cx="1750042" cy="251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137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8054598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e-IL" sz="3200" dirty="0" smtClean="0">
                          <a:effectLst/>
                        </a:rPr>
                        <a:t>תו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mark, sign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i="1" dirty="0" smtClean="0">
                          <a:effectLst/>
                        </a:rPr>
                        <a:t>TAV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89434" y="5022791"/>
            <a:ext cx="2590800" cy="7112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 t="3488" b="3488"/>
          <a:stretch>
            <a:fillRect/>
          </a:stretch>
        </p:blipFill>
        <p:spPr bwMode="auto">
          <a:xfrm>
            <a:off x="3671640" y="1962150"/>
            <a:ext cx="1586160" cy="156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179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8241788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e-IL" sz="3200" dirty="0" smtClean="0">
                          <a:effectLst/>
                        </a:rPr>
                        <a:t>תא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cell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i="1" dirty="0" smtClean="0">
                          <a:effectLst/>
                        </a:rPr>
                        <a:t>TA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89434" y="5022791"/>
            <a:ext cx="2590800" cy="7112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  <p:pic>
        <p:nvPicPr>
          <p:cNvPr id="4" name="Picture 3" descr="Untitled.gif"/>
          <p:cNvPicPr/>
          <p:nvPr/>
        </p:nvPicPr>
        <p:blipFill>
          <a:blip r:embed="rId2"/>
          <a:srcRect b="4132"/>
          <a:stretch>
            <a:fillRect/>
          </a:stretch>
        </p:blipFill>
        <p:spPr>
          <a:xfrm>
            <a:off x="2539047" y="1535899"/>
            <a:ext cx="4065905" cy="284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0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1854749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e-IL" sz="3200" dirty="0" smtClean="0">
                          <a:effectLst/>
                        </a:rPr>
                        <a:t>תה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tea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i="1" dirty="0" smtClean="0">
                          <a:effectLst/>
                        </a:rPr>
                        <a:t>TE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89434" y="5022791"/>
            <a:ext cx="2590800" cy="7112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  <p:pic>
        <p:nvPicPr>
          <p:cNvPr id="4" name="Picture 3" descr="C:\Users\The Queen\AppData\Local\Microsoft\Windows\Temporary Internet Files\Content.IE5\H2KWZWSB\MC900441840[1].wm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1809" y="1624386"/>
            <a:ext cx="3060382" cy="2658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988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483233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e-IL" sz="3200" dirty="0" smtClean="0">
                          <a:effectLst/>
                        </a:rPr>
                        <a:t>תיק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purse, bag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i="1" dirty="0" smtClean="0">
                          <a:effectLst/>
                        </a:rPr>
                        <a:t>TIK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89434" y="5022791"/>
            <a:ext cx="2590800" cy="7112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  <p:pic>
        <p:nvPicPr>
          <p:cNvPr id="4" name="Picture 3" descr="C:\Users\The Queen\AppData\Local\Microsoft\Windows\Temporary Internet Files\Content.IE5\1FWBTEAN\MC900290903[1].wm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6042" y="1862899"/>
            <a:ext cx="1580515" cy="189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146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5498956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e-IL" sz="3200" dirty="0" smtClean="0">
                          <a:effectLst/>
                        </a:rPr>
                        <a:t>תרגיל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exercise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i="1" dirty="0" smtClean="0">
                          <a:effectLst/>
                        </a:rPr>
                        <a:t>TAR.</a:t>
                      </a:r>
                      <a:r>
                        <a:rPr lang="en-US" sz="3200" i="1" dirty="0" smtClean="0">
                          <a:solidFill>
                            <a:srgbClr val="FFFF00"/>
                          </a:solidFill>
                          <a:effectLst/>
                        </a:rPr>
                        <a:t>GIL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89434" y="5022791"/>
            <a:ext cx="2590800" cy="7112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  <p:pic>
        <p:nvPicPr>
          <p:cNvPr id="4" name="Picture 3" descr="C:\Users\The Queen\AppData\Local\Microsoft\Windows\Temporary Internet Files\Content.IE5\1FWBTEAN\MC900439931[1].wm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5719" y="2162809"/>
            <a:ext cx="2211705" cy="209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:\Users\The Queen\AppData\Local\Microsoft\Windows\Temporary Internet Files\Content.IE5\47USL2SJ\MC900436129[1].wmf"/>
          <p:cNvPicPr/>
          <p:nvPr/>
        </p:nvPicPr>
        <p:blipFill>
          <a:blip r:embed="rId3"/>
          <a:srcRect t="6667"/>
          <a:stretch>
            <a:fillRect/>
          </a:stretch>
        </p:blipFill>
        <p:spPr bwMode="auto">
          <a:xfrm>
            <a:off x="2022474" y="1427163"/>
            <a:ext cx="1928495" cy="162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902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2781411"/>
              </p:ext>
            </p:extLst>
          </p:nvPr>
        </p:nvGraphicFramePr>
        <p:xfrm>
          <a:off x="2873829" y="5029200"/>
          <a:ext cx="3309257" cy="1645920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309257"/>
              </a:tblGrid>
              <a:tr h="164592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e-IL" sz="3200" dirty="0" smtClean="0">
                          <a:effectLst/>
                        </a:rPr>
                        <a:t>עץ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tree, wood, board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i="1" dirty="0" smtClean="0">
                          <a:effectLst/>
                        </a:rPr>
                        <a:t>ETS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26584" y="5022791"/>
            <a:ext cx="2590800" cy="6668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  <p:pic>
        <p:nvPicPr>
          <p:cNvPr id="9" name="Picture 8" descr="C:\Users\The Queen\AppData\Local\Microsoft\Windows\Temporary Internet Files\Content.IE5\UQ6MGL6E\MP900449090[1]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3229" y="1427163"/>
            <a:ext cx="3917541" cy="293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Untitled.gif"/>
          <p:cNvPicPr/>
          <p:nvPr/>
        </p:nvPicPr>
        <p:blipFill>
          <a:blip r:embed="rId3"/>
          <a:srcRect t="5556" r="7509" b="6061"/>
          <a:stretch>
            <a:fillRect/>
          </a:stretch>
        </p:blipFill>
        <p:spPr>
          <a:xfrm rot="20090347">
            <a:off x="5550976" y="3199002"/>
            <a:ext cx="1545645" cy="1370090"/>
          </a:xfrm>
          <a:prstGeom prst="rect">
            <a:avLst/>
          </a:prstGeom>
        </p:spPr>
      </p:pic>
      <p:pic>
        <p:nvPicPr>
          <p:cNvPr id="11" name="Picture 10" descr="Untitled.gif"/>
          <p:cNvPicPr/>
          <p:nvPr/>
        </p:nvPicPr>
        <p:blipFill>
          <a:blip r:embed="rId3"/>
          <a:srcRect t="5556" r="7509" b="6061"/>
          <a:stretch>
            <a:fillRect/>
          </a:stretch>
        </p:blipFill>
        <p:spPr>
          <a:xfrm rot="19178277">
            <a:off x="5223070" y="2840084"/>
            <a:ext cx="1545645" cy="137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0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4784675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e-IL" sz="3200" dirty="0" smtClean="0">
                          <a:effectLst/>
                        </a:rPr>
                        <a:t>פה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mouth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i="1" dirty="0" smtClean="0">
                          <a:effectLst/>
                        </a:rPr>
                        <a:t>PE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89434" y="5022791"/>
            <a:ext cx="2590800" cy="6668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  <p:pic>
        <p:nvPicPr>
          <p:cNvPr id="5" name="Picture 4" descr="C:\Users\The Queen\AppData\Local\Microsoft\Windows\Temporary Internet Files\Content.IE5\YB1A4U3T\MC900319992[1].wm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4225" y="1308271"/>
            <a:ext cx="3215549" cy="266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4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555291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e-IL" sz="3200" dirty="0" smtClean="0">
                          <a:effectLst/>
                        </a:rPr>
                        <a:t>פיל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elephant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i="1" dirty="0" smtClean="0">
                          <a:effectLst/>
                        </a:rPr>
                        <a:t>PIL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89434" y="5022791"/>
            <a:ext cx="2590800" cy="6668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  <p:pic>
        <p:nvPicPr>
          <p:cNvPr id="8" name="Picture 7" descr="C:\Users\The Queen\AppData\Local\Microsoft\Windows\Temporary Internet Files\Content.IE5\YCOI7ABO\MC900445566[1].wmf"/>
          <p:cNvPicPr/>
          <p:nvPr/>
        </p:nvPicPr>
        <p:blipFill>
          <a:blip r:embed="rId2"/>
          <a:srcRect l="14811"/>
          <a:stretch>
            <a:fillRect/>
          </a:stretch>
        </p:blipFill>
        <p:spPr bwMode="auto">
          <a:xfrm>
            <a:off x="2505165" y="1427163"/>
            <a:ext cx="3375069" cy="249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272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3955327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e-IL" sz="3200" dirty="0" smtClean="0">
                          <a:effectLst/>
                        </a:rPr>
                        <a:t>פירות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fruit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i="1" dirty="0" smtClean="0">
                          <a:effectLst/>
                        </a:rPr>
                        <a:t>PE.</a:t>
                      </a:r>
                      <a:r>
                        <a:rPr lang="en-US" sz="3200" i="1" dirty="0" smtClean="0">
                          <a:solidFill>
                            <a:srgbClr val="FFFF00"/>
                          </a:solidFill>
                          <a:effectLst/>
                        </a:rPr>
                        <a:t>ROT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89434" y="5022791"/>
            <a:ext cx="2590800" cy="6668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  <p:pic>
        <p:nvPicPr>
          <p:cNvPr id="5" name="Picture 4" descr="C:\Users\The Queen\AppData\Local\Microsoft\Windows\Temporary Internet Files\Content.IE5\QKDBMLEV\MC900445714[1].wm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1849" y="1427163"/>
            <a:ext cx="3680302" cy="260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572460" y="5030051"/>
            <a:ext cx="2590800" cy="6668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5535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5062036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e-IL" sz="3200" dirty="0" smtClean="0">
                          <a:effectLst/>
                        </a:rPr>
                        <a:t>פלפל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pepper</a:t>
                      </a: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i="1" dirty="0" smtClean="0">
                          <a:solidFill>
                            <a:srgbClr val="FFFF00"/>
                          </a:solidFill>
                          <a:effectLst/>
                        </a:rPr>
                        <a:t>PIL</a:t>
                      </a:r>
                      <a:r>
                        <a:rPr lang="en-US" sz="3200" i="1" dirty="0" smtClean="0">
                          <a:effectLst/>
                        </a:rPr>
                        <a:t>.PEL</a:t>
                      </a: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89434" y="5022791"/>
            <a:ext cx="2590800" cy="6668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  <p:pic>
        <p:nvPicPr>
          <p:cNvPr id="8" name="Picture 7" descr="C:\Users\The Queen\AppData\Local\Microsoft\Windows\Temporary Internet Files\Content.IE5\UQ6MGL6E\MC900441785[1].png"/>
          <p:cNvPicPr/>
          <p:nvPr/>
        </p:nvPicPr>
        <p:blipFill>
          <a:blip r:embed="rId2"/>
          <a:srcRect t="14286" b="11224"/>
          <a:stretch>
            <a:fillRect/>
          </a:stretch>
        </p:blipFill>
        <p:spPr bwMode="auto">
          <a:xfrm>
            <a:off x="2496545" y="1192904"/>
            <a:ext cx="3410766" cy="252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392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1687</TotalTime>
  <Words>217</Words>
  <Application>Microsoft Office PowerPoint</Application>
  <PresentationFormat>On-screen Show (4:3)</PresentationFormat>
  <Paragraphs>180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Roni</dc:creator>
  <cp:lastModifiedBy>Roni</cp:lastModifiedBy>
  <cp:revision>92</cp:revision>
  <dcterms:created xsi:type="dcterms:W3CDTF">2021-04-24T05:37:14Z</dcterms:created>
  <dcterms:modified xsi:type="dcterms:W3CDTF">2022-07-06T05:11:32Z</dcterms:modified>
</cp:coreProperties>
</file>